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Economica"/>
      <p:regular r:id="rId21"/>
      <p:bold r:id="rId22"/>
      <p:italic r:id="rId23"/>
      <p:boldItalic r:id="rId24"/>
    </p:embeddedFont>
    <p:embeddedFont>
      <p:font typeface="EB Garamond Medium"/>
      <p:regular r:id="rId25"/>
      <p:bold r:id="rId26"/>
      <p:italic r:id="rId27"/>
      <p:boldItalic r:id="rId28"/>
    </p:embeddedFont>
    <p:embeddedFont>
      <p:font typeface="EB Garamond"/>
      <p:regular r:id="rId29"/>
      <p:bold r:id="rId30"/>
      <p:italic r:id="rId31"/>
      <p:boldItalic r:id="rId32"/>
    </p:embeddedFont>
    <p:embeddedFont>
      <p:font typeface="Old Standard TT"/>
      <p:regular r:id="rId33"/>
      <p:bold r:id="rId34"/>
      <p: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Economica-bold.fntdata"/><Relationship Id="rId21" Type="http://schemas.openxmlformats.org/officeDocument/2006/relationships/font" Target="fonts/Economica-regular.fntdata"/><Relationship Id="rId24" Type="http://schemas.openxmlformats.org/officeDocument/2006/relationships/font" Target="fonts/Economica-boldItalic.fntdata"/><Relationship Id="rId23" Type="http://schemas.openxmlformats.org/officeDocument/2006/relationships/font" Target="fonts/Economic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BGaramondMedium-bold.fntdata"/><Relationship Id="rId25" Type="http://schemas.openxmlformats.org/officeDocument/2006/relationships/font" Target="fonts/EBGaramondMedium-regular.fntdata"/><Relationship Id="rId28" Type="http://schemas.openxmlformats.org/officeDocument/2006/relationships/font" Target="fonts/EBGaramondMedium-boldItalic.fntdata"/><Relationship Id="rId27" Type="http://schemas.openxmlformats.org/officeDocument/2006/relationships/font" Target="fonts/EBGaramond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BGaramon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BGaramond-italic.fntdata"/><Relationship Id="rId30" Type="http://schemas.openxmlformats.org/officeDocument/2006/relationships/font" Target="fonts/EBGaramond-bold.fntdata"/><Relationship Id="rId11" Type="http://schemas.openxmlformats.org/officeDocument/2006/relationships/slide" Target="slides/slide6.xml"/><Relationship Id="rId33" Type="http://schemas.openxmlformats.org/officeDocument/2006/relationships/font" Target="fonts/OldStandardTT-regular.fntdata"/><Relationship Id="rId10" Type="http://schemas.openxmlformats.org/officeDocument/2006/relationships/slide" Target="slides/slide5.xml"/><Relationship Id="rId32" Type="http://schemas.openxmlformats.org/officeDocument/2006/relationships/font" Target="fonts/EBGaramond-boldItalic.fntdata"/><Relationship Id="rId13" Type="http://schemas.openxmlformats.org/officeDocument/2006/relationships/slide" Target="slides/slide8.xml"/><Relationship Id="rId35" Type="http://schemas.openxmlformats.org/officeDocument/2006/relationships/font" Target="fonts/OldStandardTT-italic.fntdata"/><Relationship Id="rId12" Type="http://schemas.openxmlformats.org/officeDocument/2006/relationships/slide" Target="slides/slide7.xml"/><Relationship Id="rId34" Type="http://schemas.openxmlformats.org/officeDocument/2006/relationships/font" Target="fonts/OldStandardTT-bold.fntdata"/><Relationship Id="rId15" Type="http://schemas.openxmlformats.org/officeDocument/2006/relationships/slide" Target="slides/slide10.xml"/><Relationship Id="rId37" Type="http://schemas.openxmlformats.org/officeDocument/2006/relationships/font" Target="fonts/OpenSans-bold.fntdata"/><Relationship Id="rId14" Type="http://schemas.openxmlformats.org/officeDocument/2006/relationships/slide" Target="slides/slide9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4fb67260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4fb67260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4fb67260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d4fb67260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4fb67260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4fb67260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4fb67260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d4fb67260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4fb67260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d4fb67260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4fb67260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4fb67260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16178dd5a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16178dd5a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4fb67260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d4fb67260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d4fb67260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d4fb67260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4fb67260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d4fb67260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4fb67260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d4fb67260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4fb67260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4fb67260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4fb67260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d4fb67260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4fb67260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4fb67260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564325" y="1532925"/>
            <a:ext cx="3990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s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DESARROLLO DE UNA APLICACIÓN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981850" y="3220050"/>
            <a:ext cx="31803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 Pérez, </a:t>
            </a:r>
            <a:r>
              <a:rPr lang="es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José Carlos Mora</a:t>
            </a:r>
            <a:r>
              <a:rPr lang="es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Manuel Parrado y </a:t>
            </a:r>
            <a:r>
              <a:rPr lang="es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Rodrigo García</a:t>
            </a:r>
            <a:endParaRPr sz="1412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s" sz="51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Programador</a:t>
            </a:r>
            <a:endParaRPr sz="5100"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 txBox="1"/>
          <p:nvPr>
            <p:ph idx="2" type="body"/>
          </p:nvPr>
        </p:nvSpPr>
        <p:spPr>
          <a:xfrm>
            <a:off x="4774000" y="2315550"/>
            <a:ext cx="40584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s" sz="1640">
                <a:solidFill>
                  <a:srgbClr val="333333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Configurar la base de datos con tablas para productos, usuarios y pedidos.</a:t>
            </a:r>
            <a:r>
              <a:rPr lang="es" sz="1640">
                <a:solidFill>
                  <a:srgbClr val="333333"/>
                </a:solidFill>
                <a:highlight>
                  <a:srgbClr val="FFFFFF"/>
                </a:highlight>
                <a:latin typeface="EB Garamond Medium"/>
                <a:ea typeface="EB Garamond Medium"/>
                <a:cs typeface="EB Garamond Medium"/>
                <a:sym typeface="EB Garamond Medium"/>
              </a:rPr>
              <a:t> </a:t>
            </a:r>
            <a:r>
              <a:rPr lang="es" sz="1640">
                <a:solidFill>
                  <a:srgbClr val="333333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Desarrollar una API para gestionarlos y hará pruebas unitarias.</a:t>
            </a:r>
            <a:endParaRPr sz="2968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085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80568"/>
            <a:ext cx="4462300" cy="265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500" y="1225225"/>
            <a:ext cx="4617498" cy="291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s" sz="51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Analista programador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814">
                <a:latin typeface="EB Garamond Medium"/>
                <a:ea typeface="EB Garamond Medium"/>
                <a:cs typeface="EB Garamond Medium"/>
                <a:sym typeface="EB Garamond Medium"/>
              </a:rPr>
              <a:t>Revisión de consultas SQL: detección de cuellos de botella de rendimiento.</a:t>
            </a:r>
            <a:endParaRPr sz="2814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814">
                <a:latin typeface="EB Garamond Medium"/>
                <a:ea typeface="EB Garamond Medium"/>
                <a:cs typeface="EB Garamond Medium"/>
                <a:sym typeface="EB Garamond Medium"/>
              </a:rPr>
              <a:t>Pruebas de optimización: </a:t>
            </a:r>
            <a:r>
              <a:rPr lang="es" sz="2814">
                <a:latin typeface="EB Garamond Medium"/>
                <a:ea typeface="EB Garamond Medium"/>
                <a:cs typeface="EB Garamond Medium"/>
                <a:sym typeface="EB Garamond Medium"/>
              </a:rPr>
              <a:t>técnicas</a:t>
            </a:r>
            <a:r>
              <a:rPr lang="es" sz="2814">
                <a:latin typeface="EB Garamond Medium"/>
                <a:ea typeface="EB Garamond Medium"/>
                <a:cs typeface="EB Garamond Medium"/>
                <a:sym typeface="EB Garamond Medium"/>
              </a:rPr>
              <a:t> como el uso </a:t>
            </a:r>
            <a:r>
              <a:rPr lang="es" sz="2814">
                <a:latin typeface="EB Garamond Medium"/>
                <a:ea typeface="EB Garamond Medium"/>
                <a:cs typeface="EB Garamond Medium"/>
                <a:sym typeface="EB Garamond Medium"/>
              </a:rPr>
              <a:t>de</a:t>
            </a:r>
            <a:r>
              <a:rPr lang="es" sz="2814">
                <a:latin typeface="EB Garamond Medium"/>
                <a:ea typeface="EB Garamond Medium"/>
                <a:cs typeface="EB Garamond Medium"/>
                <a:sym typeface="EB Garamond Medium"/>
              </a:rPr>
              <a:t> índices, caché y otras mejoras.</a:t>
            </a:r>
            <a:endParaRPr sz="2814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814">
                <a:latin typeface="EB Garamond Medium"/>
                <a:ea typeface="EB Garamond Medium"/>
                <a:cs typeface="EB Garamond Medium"/>
                <a:sym typeface="EB Garamond Medium"/>
              </a:rPr>
              <a:t>Registro de optimizaciones y resultados de pruebas.</a:t>
            </a:r>
            <a:endParaRPr sz="2814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>
            <p:ph idx="2" type="body"/>
          </p:nvPr>
        </p:nvSpPr>
        <p:spPr>
          <a:xfrm>
            <a:off x="4832400" y="1832750"/>
            <a:ext cx="3999900" cy="20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225225"/>
            <a:ext cx="3999900" cy="29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25225"/>
            <a:ext cx="4260300" cy="295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s" sz="51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Diseñador de software</a:t>
            </a:r>
            <a:endParaRPr sz="5100"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4937875" y="118667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50">
                <a:latin typeface="EB Garamond Medium"/>
                <a:ea typeface="EB Garamond Medium"/>
                <a:cs typeface="EB Garamond Medium"/>
                <a:sym typeface="EB Garamond Medium"/>
              </a:rPr>
              <a:t>Definir un grupo de usuario para las pruebas de usabilidad</a:t>
            </a:r>
            <a:endParaRPr sz="155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50">
                <a:latin typeface="EB Garamond Medium"/>
                <a:ea typeface="EB Garamond Medium"/>
                <a:cs typeface="EB Garamond Medium"/>
                <a:sym typeface="EB Garamond Medium"/>
              </a:rPr>
              <a:t>Preparar escenarios de prueba y tareas específicas que los usuarios deberán realizar</a:t>
            </a:r>
            <a:endParaRPr sz="155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50">
                <a:latin typeface="EB Garamond Medium"/>
                <a:ea typeface="EB Garamond Medium"/>
                <a:cs typeface="EB Garamond Medium"/>
                <a:sym typeface="EB Garamond Medium"/>
              </a:rPr>
              <a:t>Recoger feedback de los usuarios y documentar sus </a:t>
            </a:r>
            <a:r>
              <a:rPr lang="es" sz="1550">
                <a:latin typeface="EB Garamond Medium"/>
                <a:ea typeface="EB Garamond Medium"/>
                <a:cs typeface="EB Garamond Medium"/>
                <a:sym typeface="EB Garamond Medium"/>
              </a:rPr>
              <a:t>experiencias</a:t>
            </a:r>
            <a:r>
              <a:rPr lang="es" sz="1550">
                <a:latin typeface="EB Garamond Medium"/>
                <a:ea typeface="EB Garamond Medium"/>
                <a:cs typeface="EB Garamond Medium"/>
                <a:sym typeface="EB Garamond Medium"/>
              </a:rPr>
              <a:t> y recomendaciones</a:t>
            </a:r>
            <a:endParaRPr sz="155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>
            <p:ph idx="2" type="body"/>
          </p:nvPr>
        </p:nvSpPr>
        <p:spPr>
          <a:xfrm>
            <a:off x="649600" y="1854925"/>
            <a:ext cx="3999900" cy="20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75" y="1455688"/>
            <a:ext cx="4520701" cy="28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s" sz="51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Analista programador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0" y="1225225"/>
            <a:ext cx="4619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500">
                <a:latin typeface="EB Garamond Medium"/>
                <a:ea typeface="EB Garamond Medium"/>
                <a:cs typeface="EB Garamond Medium"/>
                <a:sym typeface="EB Garamond Medium"/>
              </a:rPr>
              <a:t>Revisión de código: análisis de componentes para identificar errores y mejoras, implementando cambios y depuración para mejorar la calidad del código.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5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 txBox="1"/>
          <p:nvPr>
            <p:ph idx="2" type="body"/>
          </p:nvPr>
        </p:nvSpPr>
        <p:spPr>
          <a:xfrm>
            <a:off x="4832400" y="1832750"/>
            <a:ext cx="3999900" cy="20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225225"/>
            <a:ext cx="3999900" cy="29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25225"/>
            <a:ext cx="4260300" cy="295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225225"/>
            <a:ext cx="4260300" cy="29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s" sz="51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Jefe de proyecto</a:t>
            </a:r>
            <a:endParaRPr sz="5100"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4937875" y="2244900"/>
            <a:ext cx="3999900" cy="11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333333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Como líder del proyecto, recopilar documentación técnica, creando manuales de usuario para explicar cómo utilizar la aplicación, y garantizar que esté organizada y accesible para desarrolladores y usuarios.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65" name="Google Shape;165;p26"/>
          <p:cNvSpPr txBox="1"/>
          <p:nvPr>
            <p:ph idx="2" type="body"/>
          </p:nvPr>
        </p:nvSpPr>
        <p:spPr>
          <a:xfrm>
            <a:off x="649600" y="1854925"/>
            <a:ext cx="3999900" cy="20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75" y="1455688"/>
            <a:ext cx="4520701" cy="28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375" y="1147225"/>
            <a:ext cx="4668500" cy="339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ctrTitle"/>
          </p:nvPr>
        </p:nvSpPr>
        <p:spPr>
          <a:xfrm>
            <a:off x="3044700" y="18031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MUCHAS GRACIAS POR VUESTRA ATENCIÓN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3" name="Google Shape;173;p27"/>
          <p:cNvSpPr txBox="1"/>
          <p:nvPr>
            <p:ph idx="1" type="subTitle"/>
          </p:nvPr>
        </p:nvSpPr>
        <p:spPr>
          <a:xfrm>
            <a:off x="-4655775" y="376690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¿ALGUNA DUDA?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10106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51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PROPUESTA DE PROYECTO</a:t>
            </a:r>
            <a:endParaRPr sz="5100"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465575" y="1330200"/>
            <a:ext cx="7974000" cy="24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Este trabajo describe el diseño y desarrollo de una aplicación de compras en línea para un supermercado como Mercadona, orientada a mejorar la experiencia de compra digital de sus clientes.</a:t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La aplicación permite a los usuarios explorar un catálogo extenso de productos, gestionar sus carritos de compra, recibir recomendaciones personalizadas y realizar pagos de forma segura. </a:t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Para lograr una aplicación eficiente se ha definido y asignado componentes clave del sistema: el front-end, donde los usuarios interactúan visualmente; el back-end, que gestiona la lógica de negocio; y la base de datos, que almacena toda la información crítica. </a:t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Además, la integración con servicios de pago son esenciales para su funcionalidad. Cada uno de estos componentes está a cargo de roles especializados en el equipo, asegurando un desarrollo que cumpla a las necesidades tanto de Mercadona como de sus clientes.</a:t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26A69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26A69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490250" y="450150"/>
            <a:ext cx="21999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51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ROLES</a:t>
            </a:r>
            <a:endParaRPr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91200" y="1330225"/>
            <a:ext cx="8143800" cy="29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50">
                <a:solidFill>
                  <a:schemeClr val="lt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Analista de Sistemas:</a:t>
            </a:r>
            <a:r>
              <a:rPr lang="es" sz="305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</a:t>
            </a:r>
            <a:r>
              <a:rPr b="1" lang="es" sz="305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Rodrigo.</a:t>
            </a:r>
            <a:endParaRPr b="1" sz="305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50">
                <a:solidFill>
                  <a:schemeClr val="lt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Diseñador de software:</a:t>
            </a:r>
            <a:r>
              <a:rPr i="1" lang="es" sz="3050">
                <a:solidFill>
                  <a:schemeClr val="lt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</a:t>
            </a:r>
            <a:r>
              <a:rPr b="1" lang="es" sz="305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José Carlos.</a:t>
            </a:r>
            <a:endParaRPr b="1" sz="305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50">
                <a:solidFill>
                  <a:schemeClr val="lt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Analista Programador:</a:t>
            </a:r>
            <a:r>
              <a:rPr i="1" lang="es" sz="3050">
                <a:solidFill>
                  <a:schemeClr val="lt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</a:t>
            </a:r>
            <a:r>
              <a:rPr b="1" lang="es" sz="305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Manuel.</a:t>
            </a:r>
            <a:endParaRPr b="1" sz="305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50">
                <a:solidFill>
                  <a:schemeClr val="lt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Programador: </a:t>
            </a:r>
            <a:r>
              <a:rPr b="1" lang="es" sz="305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Eva.</a:t>
            </a:r>
            <a:endParaRPr b="1" sz="305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50">
                <a:solidFill>
                  <a:schemeClr val="lt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Arquitecto de software:</a:t>
            </a:r>
            <a:r>
              <a:rPr lang="es" sz="305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</a:t>
            </a:r>
            <a:r>
              <a:rPr b="1" lang="es" sz="305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Manuel.</a:t>
            </a:r>
            <a:endParaRPr b="1" sz="305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50">
                <a:solidFill>
                  <a:schemeClr val="lt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Jefe de proyecto:</a:t>
            </a:r>
            <a:r>
              <a:rPr lang="es" sz="305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</a:t>
            </a:r>
            <a:r>
              <a:rPr b="1" lang="es" sz="305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Eva.</a:t>
            </a:r>
            <a:endParaRPr b="1"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51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Analista de sistemas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3333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Preparar preguntas sobre gestión de productos, carrito de compras y métodos de pago para entender las necesidades del cliente.</a:t>
            </a:r>
            <a: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s" sz="17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Tomar notas en la reunión sobre requisitos funcionales y no funcionales, creando un documento de requisitos para su aprobación.</a:t>
            </a:r>
            <a:endParaRPr sz="730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idx="2" type="body"/>
          </p:nvPr>
        </p:nvSpPr>
        <p:spPr>
          <a:xfrm>
            <a:off x="4832400" y="1832750"/>
            <a:ext cx="3999900" cy="20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832750"/>
            <a:ext cx="3999900" cy="20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s" sz="51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Diseñador de software</a:t>
            </a:r>
            <a:endParaRPr sz="5100"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4774000" y="1225225"/>
            <a:ext cx="4058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latin typeface="EB Garamond Medium"/>
                <a:ea typeface="EB Garamond Medium"/>
                <a:cs typeface="EB Garamond Medium"/>
                <a:sym typeface="EB Garamond Medium"/>
              </a:rPr>
              <a:t>Investigar las mejores prácticas de diseño de interfaz para aplicaciones de supermercado</a:t>
            </a:r>
            <a:endParaRPr sz="155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latin typeface="EB Garamond Medium"/>
                <a:ea typeface="EB Garamond Medium"/>
                <a:cs typeface="EB Garamond Medium"/>
                <a:sym typeface="EB Garamond Medium"/>
              </a:rPr>
              <a:t>Recopilar referencias</a:t>
            </a:r>
            <a:endParaRPr sz="155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latin typeface="EB Garamond Medium"/>
                <a:ea typeface="EB Garamond Medium"/>
                <a:cs typeface="EB Garamond Medium"/>
                <a:sym typeface="EB Garamond Medium"/>
              </a:rPr>
              <a:t>Crear bocetos iniciales</a:t>
            </a:r>
            <a:endParaRPr sz="155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latin typeface="EB Garamond Medium"/>
                <a:ea typeface="EB Garamond Medium"/>
                <a:cs typeface="EB Garamond Medium"/>
                <a:sym typeface="EB Garamond Medium"/>
              </a:rPr>
              <a:t>Desarrollar prototipos interactivos</a:t>
            </a:r>
            <a:endParaRPr sz="155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latin typeface="EB Garamond Medium"/>
                <a:ea typeface="EB Garamond Medium"/>
                <a:cs typeface="EB Garamond Medium"/>
                <a:sym typeface="EB Garamond Medium"/>
              </a:rPr>
              <a:t>Preparar una presentación de los prototipos para la </a:t>
            </a:r>
            <a:r>
              <a:rPr lang="es" sz="1550">
                <a:latin typeface="EB Garamond Medium"/>
                <a:ea typeface="EB Garamond Medium"/>
                <a:cs typeface="EB Garamond Medium"/>
                <a:sym typeface="EB Garamond Medium"/>
              </a:rPr>
              <a:t>revisión</a:t>
            </a:r>
            <a:endParaRPr sz="155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0900"/>
            <a:ext cx="4396676" cy="32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s" sz="51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Arquitecto de software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550">
                <a:latin typeface="EB Garamond Medium"/>
                <a:ea typeface="EB Garamond Medium"/>
                <a:cs typeface="EB Garamond Medium"/>
                <a:sym typeface="EB Garamond Medium"/>
              </a:rPr>
              <a:t>Identificación de componentes principales: front-end, back-end y base de datos.</a:t>
            </a:r>
            <a:endParaRPr sz="255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550">
                <a:latin typeface="EB Garamond Medium"/>
                <a:ea typeface="EB Garamond Medium"/>
                <a:cs typeface="EB Garamond Medium"/>
                <a:sym typeface="EB Garamond Medium"/>
              </a:rPr>
              <a:t>Definición de comunicación: especificación de cómo interactúan los componentes.</a:t>
            </a:r>
            <a:endParaRPr sz="255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550">
                <a:latin typeface="EB Garamond Medium"/>
                <a:ea typeface="EB Garamond Medium"/>
                <a:cs typeface="EB Garamond Medium"/>
                <a:sym typeface="EB Garamond Medium"/>
              </a:rPr>
              <a:t>Creación de diagrama de arquitectura</a:t>
            </a:r>
            <a:r>
              <a:rPr lang="es" sz="2550">
                <a:latin typeface="EB Garamond Medium"/>
                <a:ea typeface="EB Garamond Medium"/>
                <a:cs typeface="EB Garamond Medium"/>
                <a:sym typeface="EB Garamond Medium"/>
              </a:rPr>
              <a:t>:</a:t>
            </a:r>
            <a:r>
              <a:rPr lang="es" sz="2550">
                <a:latin typeface="EB Garamond Medium"/>
                <a:ea typeface="EB Garamond Medium"/>
                <a:cs typeface="EB Garamond Medium"/>
                <a:sym typeface="EB Garamond Medium"/>
              </a:rPr>
              <a:t> representación visual de la estructura del sistema.</a:t>
            </a:r>
            <a:endParaRPr sz="255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550">
                <a:latin typeface="EB Garamond Medium"/>
                <a:ea typeface="EB Garamond Medium"/>
                <a:cs typeface="EB Garamond Medium"/>
                <a:sym typeface="EB Garamond Medium"/>
              </a:rPr>
              <a:t>Documentación de diseño: justificación y registro de decisiones de diseño.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1014"/>
              <a:buFont typeface="Arial"/>
              <a:buNone/>
            </a:pPr>
            <a:r>
              <a:t/>
            </a:r>
            <a:endParaRPr sz="2156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4832400" y="1832750"/>
            <a:ext cx="3999900" cy="20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832750"/>
            <a:ext cx="3999900" cy="20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800" y="1832750"/>
            <a:ext cx="4583500" cy="229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s" sz="51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Programador</a:t>
            </a:r>
            <a:endParaRPr sz="5100"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2" type="body"/>
          </p:nvPr>
        </p:nvSpPr>
        <p:spPr>
          <a:xfrm>
            <a:off x="4774000" y="2129325"/>
            <a:ext cx="40584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s" sz="1230">
                <a:solidFill>
                  <a:srgbClr val="333333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Crear una base de datos para guardar datos de usuarios como nombre, correo, contraseña y compras. También desarrollar la lógica del registro, validar datos, integrarlo en el front-end y probar su funcionamiento.</a:t>
            </a:r>
            <a:endParaRPr sz="2276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385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80568"/>
            <a:ext cx="4462300" cy="2657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s" sz="51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Analista programador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550">
                <a:latin typeface="EB Garamond Medium"/>
                <a:ea typeface="EB Garamond Medium"/>
                <a:cs typeface="EB Garamond Medium"/>
                <a:sym typeface="EB Garamond Medium"/>
              </a:rPr>
              <a:t>Detalle de requisitos: categorías, filtros y búsqueda por nombre en el sistema de búsqueda de productos.</a:t>
            </a:r>
            <a:endParaRPr sz="255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550">
                <a:latin typeface="EB Garamond Medium"/>
                <a:ea typeface="EB Garamond Medium"/>
                <a:cs typeface="EB Garamond Medium"/>
                <a:sym typeface="EB Garamond Medium"/>
              </a:rPr>
              <a:t>Diagrama de flujos: representación visual en el proceso de búsqueda.</a:t>
            </a:r>
            <a:endParaRPr sz="255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550">
                <a:latin typeface="EB Garamond Medium"/>
                <a:ea typeface="EB Garamond Medium"/>
                <a:cs typeface="EB Garamond Medium"/>
                <a:sym typeface="EB Garamond Medium"/>
              </a:rPr>
              <a:t>Documentación de resultados esperados y posibles interacciones en cada etapa del diagrama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0790"/>
              <a:buFont typeface="Arial"/>
              <a:buNone/>
            </a:pPr>
            <a:r>
              <a:t/>
            </a:r>
            <a:endParaRPr sz="2696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>
            <p:ph idx="2" type="body"/>
          </p:nvPr>
        </p:nvSpPr>
        <p:spPr>
          <a:xfrm>
            <a:off x="4832400" y="1832750"/>
            <a:ext cx="3999900" cy="20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225225"/>
            <a:ext cx="3999900" cy="29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